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80" r:id="rId3"/>
    <p:sldId id="287" r:id="rId4"/>
    <p:sldId id="288" r:id="rId5"/>
    <p:sldId id="289" r:id="rId6"/>
    <p:sldId id="290" r:id="rId7"/>
    <p:sldId id="28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9"/>
    <p:restoredTop sz="94544"/>
  </p:normalViewPr>
  <p:slideViewPr>
    <p:cSldViewPr snapToGrid="0" snapToObjects="1">
      <p:cViewPr varScale="1">
        <p:scale>
          <a:sx n="114" d="100"/>
          <a:sy n="114" d="100"/>
        </p:scale>
        <p:origin x="16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396AF-430E-BD4B-95F0-67CEC003F20D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7B4AE-4869-154D-A256-C2950233D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4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QuPath for automating annotation of whole-slide images.</a:t>
            </a:r>
          </a:p>
          <a:p>
            <a:r>
              <a:rPr lang="en-US" sz="1200" dirty="0"/>
              <a:t>Overlapping tiles in QuPath are analyzed iteratively using watershed function to detect ROIs (red-labeled tubules in this example).</a:t>
            </a:r>
          </a:p>
          <a:p>
            <a:r>
              <a:rPr lang="en-US" sz="1200" dirty="0"/>
              <a:t>Individual structure annotations can be tracked in 3D across serial tissue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7662A-C61A-6B48-BE7B-F15AAD9CE8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8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E65A-C03C-4A44-BD60-49BEFAEFA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DB114-A2C5-9C4A-ABE9-BEDCFF490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F2377-AAE1-C64F-92E5-A00D34522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B2D0-ABD4-6A42-8F4E-AC1B0943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58CF1-283A-D84B-ABC3-A9484536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1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2992-00EC-484E-AA46-59649F3B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E9E25-004A-924C-9940-645C9EDC8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2C2BF-EA18-D84C-965B-9F145107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FA61F-B94B-ED42-A99B-61462D616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0AE94-493B-904F-8466-AEE67AEC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4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62D67A-1D28-E84D-9A82-4637E407E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88780-A6E4-0149-A954-1F27457F2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C8843-EDE1-0847-A81B-37E4940C5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DCFDD-36E7-1740-859F-7E924B93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A4BD-3F5A-954C-8FA2-417E401A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2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E365-728E-264B-BB5D-BDB831BA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483A-3063-AA44-8C80-FF0AC6779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7207A-2F15-FD40-A464-A83BF4C6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F92BC-D0EC-7047-B177-65637F68F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52578-3DE0-4344-82AF-4F89B953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8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7172-A1AD-024F-B83C-772777BE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017F0-DC3E-F748-AB8A-09D400D2E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93282-5A25-E24E-BD5B-BB0B584E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C227E-AE2E-6748-B9A5-CDBD146F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3FB4F-28B6-FA42-9EB3-5C6FD25D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9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B064-1CC3-394E-872D-7533AFF5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6DC36-F953-9841-ACC2-F3C757ECF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53C99-0D78-154B-96ED-4F80AA7B8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CAB81-21D0-2E4D-91CD-AAE59C73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AC499-3ECA-1C47-ADC5-6C29DA25E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8704A-FF57-7D48-8997-5B05DD7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5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30825-EE5F-0D4D-9689-EEBD12075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676E8-AF87-6441-8CFA-FE75C654C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93A9C-7EB6-A140-B603-774315B9D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4C474-DE93-D24F-9C96-042BA84A2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12EC42-0015-A94D-924C-A94A9020A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F34E16-D224-A54F-915F-C75A1420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5F785-A716-104B-B7ED-8323A254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74C5E4-BCF3-274F-8B6F-303A39DC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5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4556-1B69-4E4F-99FD-7650C883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FE77AE-CCBC-2B4E-8FCA-14E4FC4CF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D7EF4-145E-BE4F-A388-0F34928F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5FF70-9B37-8B49-9B38-9F580335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02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3DED6-7FF7-CF4E-AB9C-3930B07C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6C1F4-6B9A-8A41-A3E8-1F1665F5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B2F8B-1E8A-7748-8F43-57EFF811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7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35E0-5682-AB42-B5BE-A8F6487E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97AB3-7A52-EB4F-AA76-F7D598257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444F0-AD49-F545-9E37-9989651A8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7ED11-E32E-BA4C-B222-13A9FD6C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24635-0C8C-DD45-A84D-6E2EB106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C3EE1-5BA3-4045-97B3-C48A24F1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5442-8A9C-FA44-98D1-5E62136F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233F8-71C0-2149-9714-FA8C73421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93E9F-55A1-1543-8BEA-454EB292C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E3277-24CE-6C47-8919-DC99F688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1BC1C-2AFB-5D43-AAC2-4E29CBE3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A33D3-2F6A-894C-A23F-83CE2735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0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82B34-474B-1842-96C8-7A03BFD7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29E01-EE81-D345-8A66-A6D8A0112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541ED-B9CA-5F4B-8BB3-A3F497EEF3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E8165-AD40-914B-944B-E30A92A97797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FC9C7-E591-904F-9B17-9519825E9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997A8-5E80-3C46-A652-A1323B2BD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B5113-EE2B-2442-8698-0C1EA7D8C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1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841A-EF62-1248-8ABB-36D7B939CE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Spatial Mapping of Human Kidney by Automated Structural </a:t>
            </a:r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MxIF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Segmentation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18DA5-03A5-5B46-9E16-3D9B4A7931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Heiser, Spring 2019</a:t>
            </a:r>
          </a:p>
        </p:txBody>
      </p:sp>
    </p:spTree>
    <p:extLst>
      <p:ext uri="{BB962C8B-B14F-4D97-AF65-F5344CB8AC3E}">
        <p14:creationId xmlns:p14="http://schemas.microsoft.com/office/powerpoint/2010/main" val="274279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EC6D90F8-D25D-C640-B3B9-E05C265DC06B}"/>
              </a:ext>
            </a:extLst>
          </p:cNvPr>
          <p:cNvSpPr txBox="1"/>
          <p:nvPr/>
        </p:nvSpPr>
        <p:spPr>
          <a:xfrm>
            <a:off x="3069388" y="5811304"/>
            <a:ext cx="445349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of kidney structures across serial sections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9CE5F52-E678-6B4E-92D9-39019B56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30" y="3642006"/>
            <a:ext cx="4547743" cy="31452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77A985-DFE2-C84C-B0E5-C3D31C5FE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440" y="2009308"/>
            <a:ext cx="2103120" cy="2103120"/>
          </a:xfrm>
          <a:prstGeom prst="rect">
            <a:avLst/>
          </a:prstGeom>
        </p:spPr>
      </p:pic>
      <p:pic>
        <p:nvPicPr>
          <p:cNvPr id="38" name="Content Placeholder 3">
            <a:extLst>
              <a:ext uri="{FF2B5EF4-FFF2-40B4-BE49-F238E27FC236}">
                <a16:creationId xmlns:a16="http://schemas.microsoft.com/office/drawing/2014/main" id="{B4C4C9E8-355F-B944-A2D8-B1951B3C7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47865" y="1419388"/>
            <a:ext cx="4535067" cy="3140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0F255-3ACA-8243-ADED-88224A41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QuPath allows for automated, scalable segmentation of whole-slide images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8A3E68-412E-AC40-8992-220E361966E9}"/>
              </a:ext>
            </a:extLst>
          </p:cNvPr>
          <p:cNvSpPr txBox="1"/>
          <p:nvPr/>
        </p:nvSpPr>
        <p:spPr>
          <a:xfrm>
            <a:off x="7360820" y="6520710"/>
            <a:ext cx="228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8C45DD-40CE-6B48-A400-9E5FEB54188E}"/>
              </a:ext>
            </a:extLst>
          </p:cNvPr>
          <p:cNvSpPr txBox="1"/>
          <p:nvPr/>
        </p:nvSpPr>
        <p:spPr>
          <a:xfrm>
            <a:off x="5090699" y="4054473"/>
            <a:ext cx="199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watershed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ROI detection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F69FAC-2AD7-A044-BB0E-C91CFEC359A5}"/>
              </a:ext>
            </a:extLst>
          </p:cNvPr>
          <p:cNvCxnSpPr>
            <a:cxnSpLocks/>
          </p:cNvCxnSpPr>
          <p:nvPr/>
        </p:nvCxnSpPr>
        <p:spPr>
          <a:xfrm>
            <a:off x="4955458" y="4875308"/>
            <a:ext cx="2261420" cy="7614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27391223-00EF-8843-A4C2-1A72F399EBE6}"/>
              </a:ext>
            </a:extLst>
          </p:cNvPr>
          <p:cNvSpPr/>
          <p:nvPr/>
        </p:nvSpPr>
        <p:spPr>
          <a:xfrm rot="10800000">
            <a:off x="6005224" y="3929729"/>
            <a:ext cx="1083830" cy="1453477"/>
          </a:xfrm>
          <a:prstGeom prst="arc">
            <a:avLst>
              <a:gd name="adj1" fmla="val 16904247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C8E56D-C0F2-9343-B3C6-879C217DCFE3}"/>
              </a:ext>
            </a:extLst>
          </p:cNvPr>
          <p:cNvSpPr txBox="1"/>
          <p:nvPr/>
        </p:nvSpPr>
        <p:spPr>
          <a:xfrm>
            <a:off x="347767" y="4534248"/>
            <a:ext cx="453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whole-slide tiling in QuPath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9A1331D-5B73-1846-9453-4E99E27D0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017" y="4914904"/>
            <a:ext cx="2910338" cy="187238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438326A-7B47-A844-B8A5-211155C54CD2}"/>
              </a:ext>
            </a:extLst>
          </p:cNvPr>
          <p:cNvCxnSpPr>
            <a:cxnSpLocks/>
          </p:cNvCxnSpPr>
          <p:nvPr/>
        </p:nvCxnSpPr>
        <p:spPr>
          <a:xfrm flipH="1">
            <a:off x="3350937" y="6314358"/>
            <a:ext cx="386594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A694A61-93BA-3443-A86B-3CAA9A66A783}"/>
              </a:ext>
            </a:extLst>
          </p:cNvPr>
          <p:cNvSpPr/>
          <p:nvPr/>
        </p:nvSpPr>
        <p:spPr>
          <a:xfrm>
            <a:off x="1231444" y="3624929"/>
            <a:ext cx="265176" cy="265176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3B713B1-EC7F-C148-8A23-6B299AA9C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606" y="1812668"/>
            <a:ext cx="2103120" cy="21031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7FE0857-71A1-2E40-BF9C-92DB308DC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0772" y="1616028"/>
            <a:ext cx="2103120" cy="21031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BBF9903-426A-8B47-B915-85F95216DD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3937" y="1419388"/>
            <a:ext cx="2103120" cy="210312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EB62747-DF42-1940-8A69-1E6CC325B41B}"/>
              </a:ext>
            </a:extLst>
          </p:cNvPr>
          <p:cNvSpPr/>
          <p:nvPr/>
        </p:nvSpPr>
        <p:spPr>
          <a:xfrm>
            <a:off x="8216501" y="5857274"/>
            <a:ext cx="265176" cy="265176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F87A-A5BA-9448-BC25-8A666C81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7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Single-channel sectioning in unified workflow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EC53F-939E-0142-9A98-8116CE8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883" y="1155942"/>
            <a:ext cx="2785960" cy="2574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B39222-6355-624D-9840-7494993D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409" y="1155942"/>
            <a:ext cx="2785960" cy="2574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627F7-B59A-6A4A-946B-E7101CF0C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29" y="4011195"/>
            <a:ext cx="2785960" cy="2574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ED09BC-8B64-1F48-B6B2-BA2CCA830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72" y="4013629"/>
            <a:ext cx="2783326" cy="2572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EE9EE9-93D7-A748-8980-267E5688B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881" y="4013543"/>
            <a:ext cx="2783889" cy="2573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3DBEE-3466-2443-AED4-1CC35C6D7EEC}"/>
              </a:ext>
            </a:extLst>
          </p:cNvPr>
          <p:cNvSpPr txBox="1"/>
          <p:nvPr/>
        </p:nvSpPr>
        <p:spPr>
          <a:xfrm>
            <a:off x="4641191" y="3685088"/>
            <a:ext cx="291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 Preprocess &amp;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44621-4454-B747-8C66-8997725E32E6}"/>
              </a:ext>
            </a:extLst>
          </p:cNvPr>
          <p:cNvSpPr txBox="1"/>
          <p:nvPr/>
        </p:nvSpPr>
        <p:spPr>
          <a:xfrm>
            <a:off x="7919844" y="3685088"/>
            <a:ext cx="256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Find Maxima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65A2A-D444-5645-8A32-7561E37CB722}"/>
              </a:ext>
            </a:extLst>
          </p:cNvPr>
          <p:cNvSpPr txBox="1"/>
          <p:nvPr/>
        </p:nvSpPr>
        <p:spPr>
          <a:xfrm>
            <a:off x="1661664" y="6540341"/>
            <a:ext cx="256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 Adjust Threshold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F96E79-B209-0C4D-B2C5-43C495F42AB1}"/>
              </a:ext>
            </a:extLst>
          </p:cNvPr>
          <p:cNvSpPr txBox="1"/>
          <p:nvPr/>
        </p:nvSpPr>
        <p:spPr>
          <a:xfrm>
            <a:off x="4507997" y="6540341"/>
            <a:ext cx="317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 Intersect, fill holes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BF060-F538-B94F-93E2-B2B1F01F67C6}"/>
              </a:ext>
            </a:extLst>
          </p:cNvPr>
          <p:cNvSpPr txBox="1"/>
          <p:nvPr/>
        </p:nvSpPr>
        <p:spPr>
          <a:xfrm>
            <a:off x="7970281" y="6540341"/>
            <a:ext cx="256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 Split ROI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465C8E-5E7A-CA4E-B68D-B264CCEF9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228" y="1349016"/>
            <a:ext cx="2785960" cy="218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0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F87A-A5BA-9448-BC25-8A666C81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448924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Whole-slide binary mask exports used for fusion with registered IMS and AF data</a:t>
            </a:r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329C25AE-A662-A14A-8C28-767DD713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08" y="1995351"/>
            <a:ext cx="4581312" cy="4574000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FA56C9-EA42-9140-8068-037039AE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80" y="1825625"/>
            <a:ext cx="6822924" cy="49134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1B7DDA-4567-574B-B0DB-3D3B8125778D}"/>
              </a:ext>
            </a:extLst>
          </p:cNvPr>
          <p:cNvSpPr/>
          <p:nvPr/>
        </p:nvSpPr>
        <p:spPr>
          <a:xfrm>
            <a:off x="2516234" y="3752250"/>
            <a:ext cx="391486" cy="391486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3FA75E-6260-B446-8D0D-AF0AEBECDDAA}"/>
              </a:ext>
            </a:extLst>
          </p:cNvPr>
          <p:cNvCxnSpPr/>
          <p:nvPr/>
        </p:nvCxnSpPr>
        <p:spPr>
          <a:xfrm flipV="1">
            <a:off x="2907720" y="1995351"/>
            <a:ext cx="4515213" cy="17568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1C4D9-635B-EF46-B930-FAF6EACEE62C}"/>
              </a:ext>
            </a:extLst>
          </p:cNvPr>
          <p:cNvCxnSpPr>
            <a:cxnSpLocks/>
          </p:cNvCxnSpPr>
          <p:nvPr/>
        </p:nvCxnSpPr>
        <p:spPr>
          <a:xfrm>
            <a:off x="2907720" y="4143736"/>
            <a:ext cx="4515213" cy="24256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79F938-6A35-7043-A23A-C5943EFF8ECC}"/>
              </a:ext>
            </a:extLst>
          </p:cNvPr>
          <p:cNvSpPr txBox="1"/>
          <p:nvPr/>
        </p:nvSpPr>
        <p:spPr>
          <a:xfrm>
            <a:off x="312515" y="1962374"/>
            <a:ext cx="145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DAPI</a:t>
            </a:r>
          </a:p>
        </p:txBody>
      </p:sp>
    </p:spTree>
    <p:extLst>
      <p:ext uri="{BB962C8B-B14F-4D97-AF65-F5344CB8AC3E}">
        <p14:creationId xmlns:p14="http://schemas.microsoft.com/office/powerpoint/2010/main" val="1237606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6580C-11FF-E04F-A191-855FAF97C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80" y="1825626"/>
            <a:ext cx="6822924" cy="491345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94E6B7-68F0-5D42-957D-E7CA0319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508" y="1988039"/>
            <a:ext cx="4581312" cy="458131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1B7DDA-4567-574B-B0DB-3D3B8125778D}"/>
              </a:ext>
            </a:extLst>
          </p:cNvPr>
          <p:cNvSpPr/>
          <p:nvPr/>
        </p:nvSpPr>
        <p:spPr>
          <a:xfrm>
            <a:off x="2516234" y="3752250"/>
            <a:ext cx="391486" cy="391486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3FA75E-6260-B446-8D0D-AF0AEBECDDAA}"/>
              </a:ext>
            </a:extLst>
          </p:cNvPr>
          <p:cNvCxnSpPr/>
          <p:nvPr/>
        </p:nvCxnSpPr>
        <p:spPr>
          <a:xfrm flipV="1">
            <a:off x="2907720" y="1995351"/>
            <a:ext cx="4515213" cy="17568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1C4D9-635B-EF46-B930-FAF6EACEE62C}"/>
              </a:ext>
            </a:extLst>
          </p:cNvPr>
          <p:cNvCxnSpPr>
            <a:cxnSpLocks/>
          </p:cNvCxnSpPr>
          <p:nvPr/>
        </p:nvCxnSpPr>
        <p:spPr>
          <a:xfrm>
            <a:off x="2907720" y="4143736"/>
            <a:ext cx="4515213" cy="24256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5E50AEF4-4E83-DD42-B3AF-A7259C8327CA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4489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Whole-slide binary mask exports used for fusion with registered IMS and AF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29A01F-58E3-E14F-A78A-3F4F090E209F}"/>
              </a:ext>
            </a:extLst>
          </p:cNvPr>
          <p:cNvSpPr txBox="1"/>
          <p:nvPr/>
        </p:nvSpPr>
        <p:spPr>
          <a:xfrm>
            <a:off x="312515" y="1962374"/>
            <a:ext cx="145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DBA</a:t>
            </a:r>
          </a:p>
        </p:txBody>
      </p:sp>
    </p:spTree>
    <p:extLst>
      <p:ext uri="{BB962C8B-B14F-4D97-AF65-F5344CB8AC3E}">
        <p14:creationId xmlns:p14="http://schemas.microsoft.com/office/powerpoint/2010/main" val="87403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09FE2C3-6A3C-064A-AF41-731667A1D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09" y="1995352"/>
            <a:ext cx="4581312" cy="4585574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4D68B2-CEEF-544D-8AA4-63D27A235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180" y="1825625"/>
            <a:ext cx="6822924" cy="491345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1B7DDA-4567-574B-B0DB-3D3B8125778D}"/>
              </a:ext>
            </a:extLst>
          </p:cNvPr>
          <p:cNvSpPr/>
          <p:nvPr/>
        </p:nvSpPr>
        <p:spPr>
          <a:xfrm>
            <a:off x="2516234" y="3752250"/>
            <a:ext cx="391486" cy="391486"/>
          </a:xfrm>
          <a:prstGeom prst="rect">
            <a:avLst/>
          </a:prstGeom>
          <a:solidFill>
            <a:schemeClr val="accent1">
              <a:alpha val="51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3FA75E-6260-B446-8D0D-AF0AEBECDDAA}"/>
              </a:ext>
            </a:extLst>
          </p:cNvPr>
          <p:cNvCxnSpPr/>
          <p:nvPr/>
        </p:nvCxnSpPr>
        <p:spPr>
          <a:xfrm flipV="1">
            <a:off x="2907720" y="1995351"/>
            <a:ext cx="4515213" cy="17568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1C4D9-635B-EF46-B930-FAF6EACEE62C}"/>
              </a:ext>
            </a:extLst>
          </p:cNvPr>
          <p:cNvCxnSpPr>
            <a:cxnSpLocks/>
          </p:cNvCxnSpPr>
          <p:nvPr/>
        </p:nvCxnSpPr>
        <p:spPr>
          <a:xfrm>
            <a:off x="2907720" y="4143736"/>
            <a:ext cx="4515213" cy="24256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EA758D0-118A-A544-890B-9AF410FC74FC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4489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Whole-slide binary mask exports used for fusion with registered IMS and AF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0F085-1BBA-2745-BB36-374EF6BAF455}"/>
              </a:ext>
            </a:extLst>
          </p:cNvPr>
          <p:cNvSpPr txBox="1"/>
          <p:nvPr/>
        </p:nvSpPr>
        <p:spPr>
          <a:xfrm>
            <a:off x="312515" y="1962374"/>
            <a:ext cx="145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LTL</a:t>
            </a:r>
          </a:p>
        </p:txBody>
      </p:sp>
    </p:spTree>
    <p:extLst>
      <p:ext uri="{BB962C8B-B14F-4D97-AF65-F5344CB8AC3E}">
        <p14:creationId xmlns:p14="http://schemas.microsoft.com/office/powerpoint/2010/main" val="3943848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F87A-A5BA-9448-BC25-8A666C81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Future work includes hyperparameter optimization and scale-up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7E1C0-915D-8040-AB64-9480F548B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32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 metric for determining segment quality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 guardbanding around hyperparameter values. Initial optimized parameters for 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MxIF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channels from Patient 20 images:</a:t>
            </a:r>
          </a:p>
          <a:p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A79FE-35CC-8440-AB87-89ACE55C8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286" y="2858947"/>
            <a:ext cx="7433428" cy="25058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FC4FB2-DF18-B34C-A34F-C0FBF1D832AD}"/>
              </a:ext>
            </a:extLst>
          </p:cNvPr>
          <p:cNvSpPr txBox="1">
            <a:spLocks/>
          </p:cNvSpPr>
          <p:nvPr/>
        </p:nvSpPr>
        <p:spPr>
          <a:xfrm>
            <a:off x="838200" y="5463250"/>
            <a:ext cx="10515600" cy="1099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 individual ROIs and remove redundancies in tile overlap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 up QuPath workflow to Python for parallelization and integration in downstream analysis workflows</a:t>
            </a:r>
          </a:p>
        </p:txBody>
      </p:sp>
    </p:spTree>
    <p:extLst>
      <p:ext uri="{BB962C8B-B14F-4D97-AF65-F5344CB8AC3E}">
        <p14:creationId xmlns:p14="http://schemas.microsoft.com/office/powerpoint/2010/main" val="453273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tation2_presentation_CH" id="{E144BA59-ECEB-BA4E-A0CC-B1679CEDE2EE}" vid="{A669BD93-ED31-D644-8945-A610E6345C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</TotalTime>
  <Words>205</Words>
  <Application>Microsoft Macintosh PowerPoint</Application>
  <PresentationFormat>Widescreen</PresentationFormat>
  <Paragraphs>29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Spatial Mapping of Human Kidney by Automated Structural MxIF Segmentation </vt:lpstr>
      <vt:lpstr>QuPath allows for automated, scalable segmentation of whole-slide images</vt:lpstr>
      <vt:lpstr>Single-channel sectioning in unified workflow </vt:lpstr>
      <vt:lpstr>Whole-slide binary mask exports used for fusion with registered IMS and AF data</vt:lpstr>
      <vt:lpstr>PowerPoint Presentation</vt:lpstr>
      <vt:lpstr>PowerPoint Presentation</vt:lpstr>
      <vt:lpstr>Future work includes hyperparameter optimization and scale-up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Heiser</dc:creator>
  <cp:lastModifiedBy>Cody Heiser</cp:lastModifiedBy>
  <cp:revision>26</cp:revision>
  <dcterms:created xsi:type="dcterms:W3CDTF">2019-04-24T15:31:30Z</dcterms:created>
  <dcterms:modified xsi:type="dcterms:W3CDTF">2019-04-26T21:49:14Z</dcterms:modified>
</cp:coreProperties>
</file>